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5875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DE5E1A-AEFB-4F93-8A3E-B3F3044ECC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014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9154D5-2DF7-44F0-A9AD-521E88FEE4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26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BE6E5A-11FA-464B-92F3-64F2CCDE40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303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20AF3A98-5879-4790-8F00-524DF0D95B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898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C1338E-98B5-4819-9B5B-7848AC063F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4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A038C5-2C51-44AF-92FA-98AF23D5C2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015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783297-0672-42C0-ACA1-676EB791C5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60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9460B9-AF71-4313-BEA2-2445C8A6F6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776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6EA2E3-6BEE-42C5-869C-E8966267C4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402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A7CCA8-2A7B-4292-8D04-C30FC3B9E0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01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D3D9A8-726F-426A-82EA-93D58730DD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019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0B5711-329C-430C-B13A-0CC658DA7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796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37D3F40D-1770-44AC-9B37-75172ACCCB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ea typeface="Microsoft YaHei" charset="-122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ea typeface="Microsoft YaHei" charset="-122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ea typeface="Microsoft YaHei" charset="-122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ea typeface="Microsoft YaHei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ea typeface="Microsoft YaHei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ea typeface="Microsoft YaHei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ea typeface="Microsoft YaHei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66CC"/>
          </a:solidFill>
          <a:effectLst>
            <a:outerShdw blurRad="38100" dist="38100" dir="2700000" algn="tl">
              <a:srgbClr val="000000"/>
            </a:outerShdw>
          </a:effectLst>
          <a:latin typeface="Verdana" pitchFamily="32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33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7847012" cy="1944688"/>
          </a:xfrm>
          <a:ln/>
        </p:spPr>
        <p:txBody>
          <a:bodyPr/>
          <a:lstStyle/>
          <a:p>
            <a:pPr marL="838200" indent="-836613">
              <a:buClrTx/>
              <a:buFontTx/>
              <a:buNone/>
              <a:tabLst>
                <a:tab pos="838200" algn="l"/>
                <a:tab pos="1752600" algn="l"/>
                <a:tab pos="2667000" algn="l"/>
                <a:tab pos="3581400" algn="l"/>
                <a:tab pos="4495800" algn="l"/>
                <a:tab pos="5410200" algn="l"/>
                <a:tab pos="6324600" algn="l"/>
                <a:tab pos="7239000" algn="l"/>
                <a:tab pos="8153400" algn="l"/>
                <a:tab pos="9067800" algn="l"/>
                <a:tab pos="9982200" algn="l"/>
                <a:tab pos="10896600" algn="l"/>
              </a:tabLst>
            </a:pPr>
            <a:r>
              <a:rPr lang="ru-RU" altLang="ru-RU" sz="4000">
                <a:solidFill>
                  <a:srgbClr val="333399"/>
                </a:solidFill>
              </a:rPr>
              <a:t>Здоровое питание – основа профилактики заболеваний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743200" y="3789363"/>
            <a:ext cx="6400800" cy="91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400" b="1">
                <a:solidFill>
                  <a:srgbClr val="333399"/>
                </a:solidFill>
              </a:rPr>
              <a:t>МилешинаНИ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1628775"/>
            <a:ext cx="8291512" cy="1800225"/>
          </a:xfrm>
          <a:ln/>
        </p:spPr>
        <p:txBody>
          <a:bodyPr/>
          <a:lstStyle/>
          <a:p>
            <a:pPr marL="534988" indent="-534988">
              <a:buClr>
                <a:srgbClr val="993300"/>
              </a:buClr>
              <a:buFont typeface="Wingdings" charset="2"/>
              <a:buChar char=""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  <a:tab pos="10593388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Выбирайте молоко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и молочные продукты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с низким содержанием жира и обезжиренные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25450" y="1052513"/>
            <a:ext cx="8291513" cy="3586162"/>
          </a:xfrm>
          <a:ln/>
        </p:spPr>
        <p:txBody>
          <a:bodyPr/>
          <a:lstStyle/>
          <a:p>
            <a:pPr marL="447675" indent="-447675">
              <a:buClr>
                <a:srgbClr val="993300"/>
              </a:buClr>
              <a:buFont typeface="Wingdings" charset="2"/>
              <a:buChar char=""/>
              <a:tabLst>
                <a:tab pos="447675" algn="l"/>
                <a:tab pos="1362075" algn="l"/>
                <a:tab pos="2276475" algn="l"/>
                <a:tab pos="3190875" algn="l"/>
                <a:tab pos="4105275" algn="l"/>
                <a:tab pos="5019675" algn="l"/>
                <a:tab pos="5934075" algn="l"/>
                <a:tab pos="6848475" algn="l"/>
                <a:tab pos="7762875" algn="l"/>
                <a:tab pos="8677275" algn="l"/>
                <a:tab pos="9591675" algn="l"/>
                <a:tab pos="10506075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Попробуйте регулярно есть рыбу. 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Необходимо есть жирную морскую рыбу (сельдь, скумбрию, сардины, тунца и др.), включая консервированную, по крайней мере, раз в неделю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1963" y="1570038"/>
            <a:ext cx="8218487" cy="1858962"/>
          </a:xfrm>
          <a:ln/>
        </p:spPr>
        <p:txBody>
          <a:bodyPr/>
          <a:lstStyle/>
          <a:p>
            <a:pPr marL="447675" indent="-447675">
              <a:buClr>
                <a:srgbClr val="993300"/>
              </a:buClr>
              <a:buFont typeface="Wingdings" charset="2"/>
              <a:buChar char=""/>
              <a:tabLst>
                <a:tab pos="447675" algn="l"/>
                <a:tab pos="1362075" algn="l"/>
                <a:tab pos="2276475" algn="l"/>
                <a:tab pos="3190875" algn="l"/>
                <a:tab pos="4105275" algn="l"/>
                <a:tab pos="5019675" algn="l"/>
                <a:tab pos="5934075" algn="l"/>
                <a:tab pos="6848475" algn="l"/>
                <a:tab pos="7762875" algn="l"/>
                <a:tab pos="8677275" algn="l"/>
                <a:tab pos="9591675" algn="l"/>
                <a:tab pos="10506075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Съедайте в день не менее 5 порций фруктов, ягод и овощей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(не менее 400 г.)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052513"/>
            <a:ext cx="8356600" cy="2592387"/>
          </a:xfrm>
          <a:ln/>
        </p:spPr>
        <p:txBody>
          <a:bodyPr/>
          <a:lstStyle/>
          <a:p>
            <a:pPr marL="447675" indent="-447675">
              <a:buClr>
                <a:srgbClr val="993300"/>
              </a:buClr>
              <a:buFont typeface="Wingdings" charset="2"/>
              <a:buChar char=""/>
              <a:tabLst>
                <a:tab pos="447675" algn="l"/>
                <a:tab pos="1362075" algn="l"/>
                <a:tab pos="2276475" algn="l"/>
                <a:tab pos="3190875" algn="l"/>
                <a:tab pos="4105275" algn="l"/>
                <a:tab pos="5019675" algn="l"/>
                <a:tab pos="5934075" algn="l"/>
                <a:tab pos="6848475" algn="l"/>
                <a:tab pos="7762875" algn="l"/>
                <a:tab pos="8677275" algn="l"/>
                <a:tab pos="9591675" algn="l"/>
                <a:tab pos="10506075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Регулярно ешьте блюда из содержащих крахмал и пищевые волокна продуктов –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круп, макаронных изделий, картофеля и т.д.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18487" cy="2087562"/>
          </a:xfrm>
          <a:ln/>
        </p:spPr>
        <p:txBody>
          <a:bodyPr/>
          <a:lstStyle/>
          <a:p>
            <a:pPr marL="534988" indent="-534988">
              <a:buClr>
                <a:srgbClr val="993300"/>
              </a:buClr>
              <a:buFont typeface="Wingdings" charset="2"/>
              <a:buChar char=""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  <a:tab pos="10593388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Выбирайте хлеб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и другие мучные изделия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из муки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грубого помола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54013" y="1773238"/>
            <a:ext cx="8435975" cy="2867025"/>
          </a:xfrm>
          <a:ln/>
        </p:spPr>
        <p:txBody>
          <a:bodyPr/>
          <a:lstStyle/>
          <a:p>
            <a:pPr marL="534988" indent="-534988">
              <a:buClr>
                <a:srgbClr val="993300"/>
              </a:buClr>
              <a:buFont typeface="Wingdings" charset="2"/>
              <a:buChar char=""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  <a:tab pos="10593388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Ешьте меньше сахара, но нет необходимости отказываться от сладкого совсем. 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Выбирайте напитки без сахара 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используйте, если хотите, его заменители</a:t>
            </a:r>
            <a:r>
              <a:rPr lang="ru-RU" altLang="ru-RU" sz="36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66700"/>
            <a:ext cx="8362950" cy="1800225"/>
          </a:xfrm>
          <a:ln/>
        </p:spPr>
        <p:txBody>
          <a:bodyPr/>
          <a:lstStyle/>
          <a:p>
            <a:pPr marL="447675" indent="-447675">
              <a:buClr>
                <a:srgbClr val="993300"/>
              </a:buClr>
              <a:buFont typeface="Wingdings" charset="2"/>
              <a:buChar char=""/>
              <a:tabLst>
                <a:tab pos="447675" algn="l"/>
                <a:tab pos="1362075" algn="l"/>
                <a:tab pos="2276475" algn="l"/>
                <a:tab pos="3190875" algn="l"/>
                <a:tab pos="4105275" algn="l"/>
                <a:tab pos="5019675" algn="l"/>
                <a:tab pos="5934075" algn="l"/>
                <a:tab pos="6848475" algn="l"/>
                <a:tab pos="7762875" algn="l"/>
                <a:tab pos="8677275" algn="l"/>
                <a:tab pos="9591675" algn="l"/>
                <a:tab pos="10506075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Избегайте чрезмерного употребления соленых продуктов 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(копчености, колбасы, сыр, соленые закуски и др.)</a:t>
            </a:r>
            <a:r>
              <a:rPr lang="ru-RU" altLang="ru-RU" sz="1800"/>
              <a:t>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8213725" cy="4103688"/>
          </a:xfrm>
          <a:ln/>
        </p:spPr>
        <p:txBody>
          <a:bodyPr/>
          <a:lstStyle/>
          <a:p>
            <a:pPr marL="534988" indent="-534988">
              <a:lnSpc>
                <a:spcPct val="90000"/>
              </a:lnSpc>
              <a:spcBef>
                <a:spcPts val="700"/>
              </a:spcBef>
              <a:buClr>
                <a:srgbClr val="993300"/>
              </a:buClr>
              <a:buFont typeface="Wingdings" charset="2"/>
              <a:buChar char=""/>
              <a:tabLst>
                <a:tab pos="1104900" algn="l"/>
                <a:tab pos="2019300" algn="l"/>
                <a:tab pos="2933700" algn="l"/>
                <a:tab pos="3848100" algn="l"/>
                <a:tab pos="4762500" algn="l"/>
                <a:tab pos="5676900" algn="l"/>
                <a:tab pos="6591300" algn="l"/>
                <a:tab pos="7505700" algn="l"/>
                <a:tab pos="8420100" algn="l"/>
                <a:tab pos="9334500" algn="l"/>
                <a:tab pos="10248900" algn="l"/>
              </a:tabLst>
            </a:pPr>
            <a:r>
              <a:rPr lang="ru-RU" altLang="ru-RU" sz="2800">
                <a:solidFill>
                  <a:srgbClr val="777777"/>
                </a:solidFill>
              </a:rPr>
              <a:t>сократите количество соли, добавляемой в пищу при ее приготовлении и за столом общее потребление соли не превышало 6-8 г в день</a:t>
            </a:r>
          </a:p>
          <a:p>
            <a:pPr marL="534988" indent="-534988">
              <a:lnSpc>
                <a:spcPct val="90000"/>
              </a:lnSpc>
              <a:spcBef>
                <a:spcPts val="700"/>
              </a:spcBef>
              <a:buClr>
                <a:srgbClr val="993300"/>
              </a:buClr>
              <a:buFont typeface="Wingdings" charset="2"/>
              <a:buChar char=""/>
              <a:tabLst>
                <a:tab pos="1104900" algn="l"/>
                <a:tab pos="2019300" algn="l"/>
                <a:tab pos="2933700" algn="l"/>
                <a:tab pos="3848100" algn="l"/>
                <a:tab pos="4762500" algn="l"/>
                <a:tab pos="5676900" algn="l"/>
                <a:tab pos="6591300" algn="l"/>
                <a:tab pos="7505700" algn="l"/>
                <a:tab pos="8420100" algn="l"/>
                <a:tab pos="9334500" algn="l"/>
                <a:tab pos="10248900" algn="l"/>
              </a:tabLst>
            </a:pPr>
            <a:r>
              <a:rPr lang="ru-RU" altLang="ru-RU" sz="2800">
                <a:solidFill>
                  <a:srgbClr val="777777"/>
                </a:solidFill>
              </a:rPr>
              <a:t>старайтесь потреблять йодированную поваренную соль. </a:t>
            </a:r>
            <a:br>
              <a:rPr lang="ru-RU" altLang="ru-RU" sz="2800">
                <a:solidFill>
                  <a:srgbClr val="777777"/>
                </a:solidFill>
              </a:rPr>
            </a:br>
            <a:r>
              <a:rPr lang="ru-RU" altLang="ru-RU" sz="2800">
                <a:solidFill>
                  <a:srgbClr val="777777"/>
                </a:solidFill>
              </a:rPr>
              <a:t>Заменяйте соль, где возможно, пряными овощами и специями, чтобы еда не казалась безвкусной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marL="534988" indent="-534988">
              <a:buClr>
                <a:srgbClr val="993300"/>
              </a:buClr>
              <a:buFont typeface="Wingdings" charset="2"/>
              <a:buChar char=""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  <a:tab pos="10593388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Старайтесь выпивать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не менее 1,5 л жидкости в день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0" indent="0" algn="ctr"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800">
                <a:solidFill>
                  <a:srgbClr val="777777"/>
                </a:solidFill>
              </a:rPr>
              <a:t>Вы можете увеличить потребление воды или чая (зеленого или черного), </a:t>
            </a:r>
            <a:br>
              <a:rPr lang="ru-RU" altLang="ru-RU" sz="2800">
                <a:solidFill>
                  <a:srgbClr val="777777"/>
                </a:solidFill>
              </a:rPr>
            </a:br>
            <a:r>
              <a:rPr lang="ru-RU" altLang="ru-RU" sz="2800">
                <a:solidFill>
                  <a:srgbClr val="777777"/>
                </a:solidFill>
              </a:rPr>
              <a:t>но также пейте соки</a:t>
            </a:r>
          </a:p>
          <a:p>
            <a:pPr marL="0" indent="0" algn="ctr"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 sz="2800">
                <a:solidFill>
                  <a:srgbClr val="777777"/>
                </a:solidFill>
              </a:rPr>
              <a:t>(преимущественного свежевыжатые), </a:t>
            </a:r>
            <a:br>
              <a:rPr lang="ru-RU" altLang="ru-RU" sz="2800">
                <a:solidFill>
                  <a:srgbClr val="777777"/>
                </a:solidFill>
              </a:rPr>
            </a:br>
            <a:r>
              <a:rPr lang="ru-RU" altLang="ru-RU" sz="2800">
                <a:solidFill>
                  <a:srgbClr val="777777"/>
                </a:solidFill>
              </a:rPr>
              <a:t>нежирные кисломолочные напитки </a:t>
            </a:r>
            <a:br>
              <a:rPr lang="ru-RU" altLang="ru-RU" sz="2800">
                <a:solidFill>
                  <a:srgbClr val="777777"/>
                </a:solidFill>
              </a:rPr>
            </a:br>
            <a:r>
              <a:rPr lang="ru-RU" altLang="ru-RU" sz="2800">
                <a:solidFill>
                  <a:srgbClr val="777777"/>
                </a:solidFill>
              </a:rPr>
              <a:t>и другие источники свободной жидкости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marL="534988" indent="-534988">
              <a:buClr>
                <a:srgbClr val="993300"/>
              </a:buClr>
              <a:buFont typeface="Wingdings" charset="2"/>
              <a:buChar char=""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  <a:tab pos="10593388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20.Спиртные напитки употребляйте умеренно: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0" indent="0" algn="ctr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/>
              <a:t> </a:t>
            </a:r>
            <a:r>
              <a:rPr lang="ru-RU" altLang="ru-RU">
                <a:solidFill>
                  <a:srgbClr val="777777"/>
                </a:solidFill>
              </a:rPr>
              <a:t>в день в пересчете на чистый алкоголь (этиловый спирт)</a:t>
            </a:r>
          </a:p>
          <a:p>
            <a:pPr marL="0" indent="0" algn="ctr"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>
                <a:solidFill>
                  <a:srgbClr val="777777"/>
                </a:solidFill>
              </a:rPr>
              <a:t>не более 15 г для женщин и </a:t>
            </a:r>
          </a:p>
          <a:p>
            <a:pPr marL="0" indent="0" algn="ctr">
              <a:spcBef>
                <a:spcPts val="700"/>
              </a:spcBef>
              <a:buClr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ru-RU" altLang="ru-RU">
                <a:solidFill>
                  <a:srgbClr val="777777"/>
                </a:solidFill>
              </a:rPr>
              <a:t>25 г для мужчин </a:t>
            </a:r>
            <a:br>
              <a:rPr lang="ru-RU" altLang="ru-RU">
                <a:solidFill>
                  <a:srgbClr val="777777"/>
                </a:solidFill>
              </a:rPr>
            </a:br>
            <a:r>
              <a:rPr lang="ru-RU" altLang="ru-RU" sz="2800">
                <a:solidFill>
                  <a:srgbClr val="777777"/>
                </a:solidFill>
              </a:rPr>
              <a:t>(в некоторых отечественных рекомендациях по здоровому питанию предлагается «избегать употребления алкоголя»)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marL="534988" indent="-534988">
              <a:buClr>
                <a:srgbClr val="993300"/>
              </a:buClr>
              <a:buFont typeface="Wingdings" charset="2"/>
              <a:buChar char=""/>
              <a:tabLst>
                <a:tab pos="534988" algn="l"/>
                <a:tab pos="1449388" algn="l"/>
                <a:tab pos="2363788" algn="l"/>
                <a:tab pos="3278188" algn="l"/>
                <a:tab pos="4192588" algn="l"/>
                <a:tab pos="5106988" algn="l"/>
                <a:tab pos="6021388" algn="l"/>
                <a:tab pos="6935788" algn="l"/>
                <a:tab pos="7850188" algn="l"/>
                <a:tab pos="8764588" algn="l"/>
                <a:tab pos="9678988" algn="l"/>
                <a:tab pos="10593388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Контролируйте свой вес по индексу массы тела (ИМТ):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41313" indent="-341313">
              <a:spcBef>
                <a:spcPts val="2100"/>
              </a:spcBef>
              <a:buClr>
                <a:srgbClr val="993300"/>
              </a:buClr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777777"/>
                </a:solidFill>
              </a:rPr>
              <a:t>если ваш ИМТ ниже 18,5, то следует набрать несколько килограммов веса, </a:t>
            </a:r>
            <a:br>
              <a:rPr lang="ru-RU" altLang="ru-RU" sz="2400">
                <a:solidFill>
                  <a:srgbClr val="777777"/>
                </a:solidFill>
              </a:rPr>
            </a:br>
            <a:r>
              <a:rPr lang="ru-RU" altLang="ru-RU" sz="2400">
                <a:solidFill>
                  <a:srgbClr val="777777"/>
                </a:solidFill>
              </a:rPr>
              <a:t>если ИМТ от 20 до 25 - вес в оптимальных рамках, </a:t>
            </a:r>
          </a:p>
          <a:p>
            <a:pPr marL="341313" indent="-341313">
              <a:spcBef>
                <a:spcPts val="2100"/>
              </a:spcBef>
              <a:buClr>
                <a:srgbClr val="993300"/>
              </a:buClr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>
                <a:solidFill>
                  <a:srgbClr val="777777"/>
                </a:solidFill>
              </a:rPr>
              <a:t>если ИМТ от 25 до 30, то не помешало бы сбросить несколько килограммов, если ИМТ</a:t>
            </a:r>
            <a:r>
              <a:rPr lang="en-US" altLang="ru-RU" sz="2400">
                <a:solidFill>
                  <a:srgbClr val="777777"/>
                </a:solidFill>
              </a:rPr>
              <a:t> </a:t>
            </a:r>
            <a:r>
              <a:rPr lang="ru-RU" altLang="ru-RU" sz="2400">
                <a:solidFill>
                  <a:srgbClr val="777777"/>
                </a:solidFill>
              </a:rPr>
              <a:t>если ИМТ 30 и более - необходимо похудеть за счет диеты и увеличения физической активности, чтобы уложиться в промежуток от 25 до 30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838200"/>
            <a:ext cx="7773987" cy="39592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b="0">
                <a:solidFill>
                  <a:srgbClr val="333399"/>
                </a:solidFill>
              </a:rPr>
              <a:t>Здоровым питанием</a:t>
            </a:r>
            <a:r>
              <a:rPr lang="ru-RU" altLang="ru-RU">
                <a:solidFill>
                  <a:srgbClr val="333399"/>
                </a:solidFill>
              </a:rPr>
              <a:t> называют такое питание, которое обеспечивает все питательные вещества, необходимые для вашего здоровья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393700" y="188913"/>
            <a:ext cx="8356600" cy="1800225"/>
          </a:xfrm>
          <a:ln/>
        </p:spPr>
        <p:txBody>
          <a:bodyPr/>
          <a:lstStyle/>
          <a:p>
            <a:pPr>
              <a:spcBef>
                <a:spcPts val="17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Рекомендации по правильному потреблению пищевых продуктов для наглядности часто изображают в виде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 b="0">
                <a:solidFill>
                  <a:srgbClr val="333399"/>
                </a:solidFill>
              </a:rPr>
              <a:t>«</a:t>
            </a:r>
            <a:r>
              <a:rPr lang="ru-RU" altLang="ru-RU" sz="2800" b="0" u="sng">
                <a:solidFill>
                  <a:srgbClr val="333399"/>
                </a:solidFill>
              </a:rPr>
              <a:t>пирамиды здорового питания</a:t>
            </a:r>
            <a:r>
              <a:rPr lang="ru-RU" altLang="ru-RU" sz="2800" b="0">
                <a:solidFill>
                  <a:srgbClr val="333399"/>
                </a:solidFill>
              </a:rPr>
              <a:t>»</a:t>
            </a:r>
            <a:r>
              <a:rPr lang="ru-RU" altLang="ru-RU" sz="2800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95513" y="2133600"/>
            <a:ext cx="6624637" cy="4319588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3300"/>
              </a:buClr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u="sng">
                <a:solidFill>
                  <a:srgbClr val="777777"/>
                </a:solidFill>
              </a:rPr>
              <a:t>нижнюю</a:t>
            </a:r>
            <a:r>
              <a:rPr lang="ru-RU" altLang="ru-RU" sz="2400">
                <a:solidFill>
                  <a:srgbClr val="777777"/>
                </a:solidFill>
              </a:rPr>
              <a:t> (большую) часть пирамиды занимают зерновые продукты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3300"/>
              </a:buClr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u="sng">
                <a:solidFill>
                  <a:srgbClr val="777777"/>
                </a:solidFill>
              </a:rPr>
              <a:t>над ними</a:t>
            </a:r>
            <a:r>
              <a:rPr lang="ru-RU" altLang="ru-RU" sz="2400">
                <a:solidFill>
                  <a:srgbClr val="777777"/>
                </a:solidFill>
              </a:rPr>
              <a:t> - овощи, фрукты и ягоды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3300"/>
              </a:buClr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u="sng">
                <a:solidFill>
                  <a:srgbClr val="777777"/>
                </a:solidFill>
              </a:rPr>
              <a:t>следующие</a:t>
            </a:r>
            <a:r>
              <a:rPr lang="ru-RU" altLang="ru-RU" sz="2400">
                <a:solidFill>
                  <a:srgbClr val="777777"/>
                </a:solidFill>
              </a:rPr>
              <a:t> (меньшие) части пирамиды отведены молочным продуктам, а также мясу, рыбе, яйцам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993300"/>
              </a:buClr>
              <a:buFont typeface="Wingdings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u="sng">
                <a:solidFill>
                  <a:srgbClr val="777777"/>
                </a:solidFill>
              </a:rPr>
              <a:t>верхняя</a:t>
            </a:r>
            <a:r>
              <a:rPr lang="ru-RU" altLang="ru-RU" sz="2400">
                <a:solidFill>
                  <a:srgbClr val="777777"/>
                </a:solidFill>
              </a:rPr>
              <a:t> и самая узкая часть пирамиды включает жиры, сладости, сахар, потребление которых не исключается, а ограничивается.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6263" y="2276475"/>
            <a:ext cx="270033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1830388"/>
            <a:ext cx="8218487" cy="20431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>
                <a:solidFill>
                  <a:srgbClr val="333399"/>
                </a:solidFill>
              </a:rPr>
              <a:t>Здоровое</a:t>
            </a:r>
            <a:br>
              <a:rPr lang="ru-RU" altLang="ru-RU">
                <a:solidFill>
                  <a:srgbClr val="333399"/>
                </a:solidFill>
              </a:rPr>
            </a:br>
            <a:r>
              <a:rPr lang="ru-RU" altLang="ru-RU">
                <a:solidFill>
                  <a:srgbClr val="333399"/>
                </a:solidFill>
              </a:rPr>
              <a:t>питание</a:t>
            </a:r>
            <a:br>
              <a:rPr lang="ru-RU" altLang="ru-RU">
                <a:solidFill>
                  <a:srgbClr val="333399"/>
                </a:solidFill>
              </a:rPr>
            </a:br>
            <a:r>
              <a:rPr lang="ru-RU" altLang="ru-RU">
                <a:solidFill>
                  <a:srgbClr val="333399"/>
                </a:solidFill>
              </a:rPr>
              <a:t>должно быть</a:t>
            </a:r>
            <a:br>
              <a:rPr lang="ru-RU" altLang="ru-RU">
                <a:solidFill>
                  <a:srgbClr val="333399"/>
                </a:solidFill>
              </a:rPr>
            </a:br>
            <a:r>
              <a:rPr lang="ru-RU" altLang="ru-RU">
                <a:solidFill>
                  <a:srgbClr val="333399"/>
                </a:solidFill>
              </a:rPr>
              <a:t>безопасным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b="0">
                <a:solidFill>
                  <a:srgbClr val="333399"/>
                </a:solidFill>
              </a:rPr>
              <a:t>Здоровое питание</a:t>
            </a:r>
            <a:r>
              <a:rPr lang="ru-RU" altLang="ru-RU" sz="2800">
                <a:solidFill>
                  <a:srgbClr val="333399"/>
                </a:solidFill>
              </a:rPr>
              <a:t> разнообразно по продуктовому набору,</a:t>
            </a:r>
            <a:r>
              <a:rPr lang="ru-RU" altLang="ru-RU"/>
              <a:t>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80400" cy="3887788"/>
          </a:xfrm>
          <a:ln/>
        </p:spPr>
        <p:txBody>
          <a:bodyPr/>
          <a:lstStyle/>
          <a:p>
            <a:pPr marL="900113" indent="-636588" algn="ctr">
              <a:lnSpc>
                <a:spcPct val="90000"/>
              </a:lnSpc>
              <a:buClrTx/>
              <a:buFontTx/>
              <a:buNone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endParaRPr lang="ru-RU" altLang="ru-RU">
              <a:solidFill>
                <a:srgbClr val="333399"/>
              </a:solidFill>
            </a:endParaRPr>
          </a:p>
          <a:p>
            <a:pPr marL="900113" indent="-636588" algn="ctr">
              <a:lnSpc>
                <a:spcPct val="90000"/>
              </a:lnSpc>
              <a:buClrTx/>
              <a:buFontTx/>
              <a:buNone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ru-RU" altLang="ru-RU">
                <a:solidFill>
                  <a:srgbClr val="333399"/>
                </a:solidFill>
              </a:rPr>
              <a:t>богато</a:t>
            </a:r>
          </a:p>
          <a:p>
            <a:pPr marL="900113" indent="-636588" algn="ctr">
              <a:lnSpc>
                <a:spcPct val="90000"/>
              </a:lnSpc>
              <a:buClrTx/>
              <a:buFontTx/>
              <a:buNone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endParaRPr lang="ru-RU" altLang="ru-RU">
              <a:solidFill>
                <a:srgbClr val="333399"/>
              </a:solidFill>
            </a:endParaRPr>
          </a:p>
          <a:p>
            <a:pPr marL="900113" indent="-636588">
              <a:lnSpc>
                <a:spcPct val="90000"/>
              </a:lnSpc>
              <a:buClr>
                <a:srgbClr val="993300"/>
              </a:buClr>
              <a:buFont typeface="Wingdings" charset="2"/>
              <a:buChar char=""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ru-RU" altLang="ru-RU">
                <a:solidFill>
                  <a:srgbClr val="333399"/>
                </a:solidFill>
                <a:latin typeface="Tahoma" pitchFamily="32" charset="0"/>
              </a:rPr>
              <a:t>овощами, фруктами, ягодами,</a:t>
            </a:r>
          </a:p>
          <a:p>
            <a:pPr marL="900113" indent="-636588">
              <a:lnSpc>
                <a:spcPct val="90000"/>
              </a:lnSpc>
              <a:buClr>
                <a:srgbClr val="993300"/>
              </a:buClr>
              <a:buFont typeface="Wingdings" charset="2"/>
              <a:buChar char=""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ru-RU" altLang="ru-RU">
                <a:solidFill>
                  <a:srgbClr val="333399"/>
                </a:solidFill>
                <a:latin typeface="Tahoma" pitchFamily="32" charset="0"/>
              </a:rPr>
              <a:t>зерновыми продуктами, близкими к цельному зерну,</a:t>
            </a:r>
          </a:p>
          <a:p>
            <a:pPr marL="900113" indent="-636588">
              <a:lnSpc>
                <a:spcPct val="90000"/>
              </a:lnSpc>
              <a:buClr>
                <a:srgbClr val="993300"/>
              </a:buClr>
              <a:buFont typeface="Wingdings" charset="2"/>
              <a:buChar char=""/>
              <a:tabLst>
                <a:tab pos="1470025" algn="l"/>
                <a:tab pos="2384425" algn="l"/>
                <a:tab pos="3298825" algn="l"/>
                <a:tab pos="4213225" algn="l"/>
                <a:tab pos="5127625" algn="l"/>
                <a:tab pos="6042025" algn="l"/>
                <a:tab pos="6956425" algn="l"/>
                <a:tab pos="7870825" algn="l"/>
                <a:tab pos="8785225" algn="l"/>
                <a:tab pos="9699625" algn="l"/>
                <a:tab pos="10614025" algn="l"/>
              </a:tabLst>
            </a:pPr>
            <a:r>
              <a:rPr lang="ru-RU" altLang="ru-RU">
                <a:solidFill>
                  <a:srgbClr val="333399"/>
                </a:solidFill>
                <a:latin typeface="Tahoma" pitchFamily="32" charset="0"/>
              </a:rPr>
              <a:t>нежирными молочными продуктами.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b="0">
                <a:solidFill>
                  <a:srgbClr val="333399"/>
                </a:solidFill>
              </a:rPr>
              <a:t>Здоровое питание</a:t>
            </a:r>
            <a:r>
              <a:rPr lang="ru-RU" altLang="ru-RU" sz="2800">
                <a:solidFill>
                  <a:srgbClr val="333399"/>
                </a:solidFill>
              </a:rPr>
              <a:t> предусматривает ограничение потребления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43213" y="1844675"/>
            <a:ext cx="5113337" cy="2520950"/>
          </a:xfrm>
          <a:ln/>
        </p:spPr>
        <p:txBody>
          <a:bodyPr/>
          <a:lstStyle/>
          <a:p>
            <a:pPr marL="341313" indent="-341313">
              <a:buClr>
                <a:srgbClr val="993300"/>
              </a:buClr>
              <a:buSzPct val="130000"/>
              <a:buFont typeface="Wingdings" charset="2"/>
              <a:buChar char="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>
                <a:solidFill>
                  <a:srgbClr val="333399"/>
                </a:solidFill>
              </a:rPr>
              <a:t>насыщенных жиров</a:t>
            </a:r>
          </a:p>
          <a:p>
            <a:pPr marL="341313" indent="-341313">
              <a:buClr>
                <a:srgbClr val="993300"/>
              </a:buClr>
              <a:buSzPct val="130000"/>
              <a:buFont typeface="Wingdings" charset="2"/>
              <a:buChar char="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>
                <a:solidFill>
                  <a:srgbClr val="333399"/>
                </a:solidFill>
              </a:rPr>
              <a:t>сахара</a:t>
            </a:r>
          </a:p>
          <a:p>
            <a:pPr marL="341313" indent="-341313">
              <a:buClr>
                <a:srgbClr val="993300"/>
              </a:buClr>
              <a:buSzPct val="130000"/>
              <a:buFont typeface="Wingdings" charset="2"/>
              <a:buChar char="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>
                <a:solidFill>
                  <a:srgbClr val="333399"/>
                </a:solidFill>
              </a:rPr>
              <a:t>поваренной соли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337026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b="0">
                <a:solidFill>
                  <a:srgbClr val="333399"/>
                </a:solidFill>
              </a:rPr>
              <a:t>Здоровое питание</a:t>
            </a:r>
            <a:r>
              <a:rPr lang="ru-RU" altLang="ru-RU" sz="2800">
                <a:solidFill>
                  <a:srgbClr val="333399"/>
                </a:solidFill>
              </a:rPr>
              <a:t> отвечает потребностям организма в энергии, позволяя вам поддерживать нормальный вес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1412875"/>
            <a:ext cx="8002587" cy="16462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b="0">
                <a:solidFill>
                  <a:srgbClr val="333399"/>
                </a:solidFill>
              </a:rPr>
              <a:t>Здоровое питание</a:t>
            </a:r>
            <a:br>
              <a:rPr lang="ru-RU" altLang="ru-RU" sz="2800" b="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должно вам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нравиться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195263"/>
            <a:ext cx="8291512" cy="18002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b="0">
                <a:solidFill>
                  <a:srgbClr val="333399"/>
                </a:solidFill>
              </a:rPr>
              <a:t>Здоровое питание</a:t>
            </a:r>
            <a:r>
              <a:rPr lang="ru-RU" altLang="ru-RU" sz="2800">
                <a:solidFill>
                  <a:srgbClr val="333399"/>
                </a:solidFill>
              </a:rPr>
              <a:t> в современных условиях жизни необходимо потому, что оно вносит свой вклад в сокращение риска развития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79613" y="2565400"/>
            <a:ext cx="5761037" cy="2260600"/>
          </a:xfrm>
          <a:ln/>
        </p:spPr>
        <p:txBody>
          <a:bodyPr/>
          <a:lstStyle/>
          <a:p>
            <a:pPr marL="622300" indent="-622300">
              <a:lnSpc>
                <a:spcPct val="90000"/>
              </a:lnSpc>
              <a:spcBef>
                <a:spcPts val="700"/>
              </a:spcBef>
              <a:buClr>
                <a:srgbClr val="993300"/>
              </a:buClr>
              <a:buFont typeface="Wingdings" charset="2"/>
              <a:buChar char=""/>
              <a:tabLst>
                <a:tab pos="1192213" algn="l"/>
                <a:tab pos="2106613" algn="l"/>
                <a:tab pos="3021013" algn="l"/>
                <a:tab pos="3935413" algn="l"/>
                <a:tab pos="4849813" algn="l"/>
                <a:tab pos="5764213" algn="l"/>
                <a:tab pos="6678613" algn="l"/>
                <a:tab pos="7593013" algn="l"/>
                <a:tab pos="8507413" algn="l"/>
                <a:tab pos="9421813" algn="l"/>
                <a:tab pos="10336213" algn="l"/>
              </a:tabLst>
            </a:pPr>
            <a:r>
              <a:rPr lang="ru-RU" altLang="ru-RU" sz="2800">
                <a:solidFill>
                  <a:srgbClr val="777777"/>
                </a:solidFill>
              </a:rPr>
              <a:t>сердечно-сосудистых заболеваний,</a:t>
            </a:r>
          </a:p>
          <a:p>
            <a:pPr marL="622300" indent="-622300">
              <a:lnSpc>
                <a:spcPct val="90000"/>
              </a:lnSpc>
              <a:spcBef>
                <a:spcPts val="700"/>
              </a:spcBef>
              <a:buClr>
                <a:srgbClr val="993300"/>
              </a:buClr>
              <a:buFont typeface="Wingdings" charset="2"/>
              <a:buChar char=""/>
              <a:tabLst>
                <a:tab pos="1192213" algn="l"/>
                <a:tab pos="2106613" algn="l"/>
                <a:tab pos="3021013" algn="l"/>
                <a:tab pos="3935413" algn="l"/>
                <a:tab pos="4849813" algn="l"/>
                <a:tab pos="5764213" algn="l"/>
                <a:tab pos="6678613" algn="l"/>
                <a:tab pos="7593013" algn="l"/>
                <a:tab pos="8507413" algn="l"/>
                <a:tab pos="9421813" algn="l"/>
                <a:tab pos="10336213" algn="l"/>
              </a:tabLst>
            </a:pPr>
            <a:r>
              <a:rPr lang="ru-RU" altLang="ru-RU" sz="2800">
                <a:solidFill>
                  <a:srgbClr val="777777"/>
                </a:solidFill>
              </a:rPr>
              <a:t>сахарного диабета,</a:t>
            </a:r>
          </a:p>
          <a:p>
            <a:pPr marL="622300" indent="-622300">
              <a:lnSpc>
                <a:spcPct val="90000"/>
              </a:lnSpc>
              <a:spcBef>
                <a:spcPts val="700"/>
              </a:spcBef>
              <a:buClr>
                <a:srgbClr val="993300"/>
              </a:buClr>
              <a:buFont typeface="Wingdings" charset="2"/>
              <a:buChar char=""/>
              <a:tabLst>
                <a:tab pos="1192213" algn="l"/>
                <a:tab pos="2106613" algn="l"/>
                <a:tab pos="3021013" algn="l"/>
                <a:tab pos="3935413" algn="l"/>
                <a:tab pos="4849813" algn="l"/>
                <a:tab pos="5764213" algn="l"/>
                <a:tab pos="6678613" algn="l"/>
                <a:tab pos="7593013" algn="l"/>
                <a:tab pos="8507413" algn="l"/>
                <a:tab pos="9421813" algn="l"/>
                <a:tab pos="10336213" algn="l"/>
              </a:tabLst>
            </a:pPr>
            <a:r>
              <a:rPr lang="ru-RU" altLang="ru-RU" sz="2800">
                <a:solidFill>
                  <a:srgbClr val="777777"/>
                </a:solidFill>
              </a:rPr>
              <a:t>некоторых видов рака </a:t>
            </a:r>
            <a:br>
              <a:rPr lang="ru-RU" altLang="ru-RU" sz="2800">
                <a:solidFill>
                  <a:srgbClr val="777777"/>
                </a:solidFill>
              </a:rPr>
            </a:br>
            <a:r>
              <a:rPr lang="ru-RU" altLang="ru-RU" sz="2800">
                <a:solidFill>
                  <a:srgbClr val="777777"/>
                </a:solidFill>
              </a:rPr>
              <a:t>и ряда других болезней.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372475" cy="17272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b="0">
                <a:solidFill>
                  <a:srgbClr val="333399"/>
                </a:solidFill>
              </a:rPr>
              <a:t>Здоровое питание</a:t>
            </a:r>
            <a:br>
              <a:rPr lang="ru-RU" altLang="ru-RU" sz="2800" b="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помогает вам </a:t>
            </a:r>
            <a:br>
              <a:rPr lang="ru-RU" altLang="ru-RU" sz="2800">
                <a:solidFill>
                  <a:srgbClr val="333399"/>
                </a:solidFill>
              </a:rPr>
            </a:br>
            <a:r>
              <a:rPr lang="ru-RU" altLang="ru-RU" sz="2800">
                <a:solidFill>
                  <a:srgbClr val="333399"/>
                </a:solidFill>
              </a:rPr>
              <a:t>лучше выглядеть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2A100"/>
            </a:gs>
            <a:gs pos="100000">
              <a:srgbClr val="FFFF99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b="0">
                <a:solidFill>
                  <a:srgbClr val="777777"/>
                </a:solidFill>
              </a:rPr>
              <a:t>Здоровое питание предусматривает выполнение </a:t>
            </a:r>
            <a:r>
              <a:rPr lang="ru-RU" altLang="ru-RU" sz="2800" b="0" u="sng">
                <a:solidFill>
                  <a:srgbClr val="777777"/>
                </a:solidFill>
              </a:rPr>
              <a:t>следующих рекомендаций</a:t>
            </a:r>
            <a:r>
              <a:rPr lang="ru-RU" altLang="ru-RU" sz="2800" b="0">
                <a:solidFill>
                  <a:srgbClr val="777777"/>
                </a:solidFill>
              </a:rPr>
              <a:t>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625975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993300"/>
              </a:buClr>
              <a:buFont typeface="Wingdings" charset="2"/>
              <a:buChar char="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Ешьте меньше насыщенных жиров</a:t>
            </a:r>
          </a:p>
          <a:p>
            <a:pPr marL="341313" indent="-341313">
              <a:spcBef>
                <a:spcPts val="700"/>
              </a:spcBef>
              <a:buClr>
                <a:srgbClr val="993300"/>
              </a:buClr>
              <a:buFont typeface="Wingdings" charset="2"/>
              <a:buChar char="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Покупайте нежирное мясо, удаляйте с мяса видимый жир и снимайте кожу с курицы</a:t>
            </a:r>
          </a:p>
          <a:p>
            <a:pPr marL="341313" indent="-341313">
              <a:spcBef>
                <a:spcPts val="700"/>
              </a:spcBef>
              <a:buClr>
                <a:srgbClr val="993300"/>
              </a:buClr>
              <a:buFont typeface="Wingdings" charset="2"/>
              <a:buChar char="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Меньше ешьте пирожных и других кондитерских изделий. </a:t>
            </a:r>
          </a:p>
          <a:p>
            <a:pPr marL="341313" indent="-341313">
              <a:spcBef>
                <a:spcPts val="700"/>
              </a:spcBef>
              <a:buClr>
                <a:srgbClr val="993300"/>
              </a:buClr>
              <a:buFont typeface="Wingdings" charset="2"/>
              <a:buChar char="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800">
                <a:solidFill>
                  <a:srgbClr val="333399"/>
                </a:solidFill>
              </a:rPr>
              <a:t>Используйте для готовки растительное масло, а для бутербродов мягкие (преимущественно растительные) маргарины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Microsoft YaHei"/>
        <a:cs typeface=""/>
      </a:majorFont>
      <a:minorFont>
        <a:latin typeface="Verdan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361</Words>
  <Application>Microsoft Office PowerPoint</Application>
  <PresentationFormat>Экран (4:3)</PresentationFormat>
  <Paragraphs>51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Times New Roman</vt:lpstr>
      <vt:lpstr>Verdana</vt:lpstr>
      <vt:lpstr>Microsoft YaHei</vt:lpstr>
      <vt:lpstr>Arial</vt:lpstr>
      <vt:lpstr>Lucida Sans Unicode</vt:lpstr>
      <vt:lpstr>Tahoma</vt:lpstr>
      <vt:lpstr>Wingdings</vt:lpstr>
      <vt:lpstr>Тема Office</vt:lpstr>
      <vt:lpstr>Здоровое питание – основа профилактики заболеваний</vt:lpstr>
      <vt:lpstr>Здоровым питанием называют такое питание, которое обеспечивает все питательные вещества, необходимые для вашего здоровья</vt:lpstr>
      <vt:lpstr>Здоровое питание разнообразно по продуктовому набору, </vt:lpstr>
      <vt:lpstr>Здоровое питание предусматривает ограничение потребления</vt:lpstr>
      <vt:lpstr>Здоровое питание отвечает потребностям организма в энергии, позволяя вам поддерживать нормальный вес </vt:lpstr>
      <vt:lpstr>Здоровое питание должно вам нравиться</vt:lpstr>
      <vt:lpstr>Здоровое питание в современных условиях жизни необходимо потому, что оно вносит свой вклад в сокращение риска развития</vt:lpstr>
      <vt:lpstr>Здоровое питание помогает вам  лучше выглядеть</vt:lpstr>
      <vt:lpstr>Здоровое питание предусматривает выполнение следующих рекомендаций:</vt:lpstr>
      <vt:lpstr>Выбирайте молоко и молочные продукты с низким содержанием жира и обезжиренные</vt:lpstr>
      <vt:lpstr>Попробуйте регулярно есть рыбу.  Необходимо есть жирную морскую рыбу (сельдь, скумбрию, сардины, тунца и др.), включая консервированную, по крайней мере, раз в неделю</vt:lpstr>
      <vt:lpstr>Съедайте в день не менее 5 порций фруктов, ягод и овощей (не менее 400 г.)</vt:lpstr>
      <vt:lpstr>Регулярно ешьте блюда из содержащих крахмал и пищевые волокна продуктов – круп, макаронных изделий, картофеля и т.д. </vt:lpstr>
      <vt:lpstr>Выбирайте хлеб и другие мучные изделия из муки грубого помола</vt:lpstr>
      <vt:lpstr>Ешьте меньше сахара, но нет необходимости отказываться от сладкого совсем.  Выбирайте напитки без сахара  используйте, если хотите, его заменители </vt:lpstr>
      <vt:lpstr>Избегайте чрезмерного употребления соленых продуктов  (копчености, колбасы, сыр, соленые закуски и др.) </vt:lpstr>
      <vt:lpstr>Старайтесь выпивать не менее 1,5 л жидкости в день</vt:lpstr>
      <vt:lpstr>20.Спиртные напитки употребляйте умеренно:</vt:lpstr>
      <vt:lpstr>Контролируйте свой вес по индексу массы тела (ИМТ):</vt:lpstr>
      <vt:lpstr>Рекомендации по правильному потреблению пищевых продуктов для наглядности часто изображают в виде «пирамиды здорового питания»:</vt:lpstr>
      <vt:lpstr>Здоровое питание должно быть безопасным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Здоровым питанием называют такое питание, которое обеспечивает все питательные вещества, необходимые для вашего здоровья.</dc:title>
  <dc:creator>sergey</dc:creator>
  <cp:lastModifiedBy>Artem Popkov</cp:lastModifiedBy>
  <cp:revision>5</cp:revision>
  <cp:lastPrinted>1601-01-01T00:00:00Z</cp:lastPrinted>
  <dcterms:created xsi:type="dcterms:W3CDTF">2009-03-16T14:14:50Z</dcterms:created>
  <dcterms:modified xsi:type="dcterms:W3CDTF">2016-03-18T07:36:53Z</dcterms:modified>
</cp:coreProperties>
</file>